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8" r:id="rId2"/>
    <p:sldId id="408" r:id="rId3"/>
    <p:sldId id="414" r:id="rId4"/>
    <p:sldId id="410" r:id="rId5"/>
    <p:sldId id="413" r:id="rId6"/>
    <p:sldId id="415" r:id="rId7"/>
    <p:sldId id="407" r:id="rId8"/>
  </p:sldIdLst>
  <p:sldSz cx="10080625" cy="6858000"/>
  <p:notesSz cx="6794500" cy="9931400"/>
  <p:embeddedFontLst>
    <p:embeddedFont>
      <p:font typeface="HY견고딕" panose="02030600000101010101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27" userDrawn="1">
          <p15:clr>
            <a:srgbClr val="A4A3A4"/>
          </p15:clr>
        </p15:guide>
        <p15:guide id="3" pos="6123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499" userDrawn="1">
          <p15:clr>
            <a:srgbClr val="A4A3A4"/>
          </p15:clr>
        </p15:guide>
        <p15:guide id="7" pos="3175" userDrawn="1">
          <p15:clr>
            <a:srgbClr val="A4A3A4"/>
          </p15:clr>
        </p15:guide>
        <p15:guide id="8" pos="317" userDrawn="1">
          <p15:clr>
            <a:srgbClr val="A4A3A4"/>
          </p15:clr>
        </p15:guide>
        <p15:guide id="9" pos="60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1" userDrawn="1">
          <p15:clr>
            <a:srgbClr val="A4A3A4"/>
          </p15:clr>
        </p15:guide>
        <p15:guide id="2" pos="2159" userDrawn="1">
          <p15:clr>
            <a:srgbClr val="A4A3A4"/>
          </p15:clr>
        </p15:guide>
        <p15:guide id="3" orient="horz" pos="3129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E6E6E6"/>
    <a:srgbClr val="FFCC99"/>
    <a:srgbClr val="2C86E3"/>
    <a:srgbClr val="CCFF33"/>
    <a:srgbClr val="FF9900"/>
    <a:srgbClr val="CCFF99"/>
    <a:srgbClr val="5887C0"/>
    <a:srgbClr val="17375E"/>
    <a:srgbClr val="F0A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36" autoAdjust="0"/>
    <p:restoredTop sz="96612" autoAdjust="0"/>
  </p:normalViewPr>
  <p:slideViewPr>
    <p:cSldViewPr snapToObjects="1" showGuides="1">
      <p:cViewPr varScale="1">
        <p:scale>
          <a:sx n="110" d="100"/>
          <a:sy n="110" d="100"/>
        </p:scale>
        <p:origin x="1860" y="96"/>
      </p:cViewPr>
      <p:guideLst>
        <p:guide pos="227"/>
        <p:guide pos="6123"/>
        <p:guide orient="horz" pos="572"/>
        <p:guide orient="horz" pos="3929"/>
        <p:guide pos="499"/>
        <p:guide pos="3175"/>
        <p:guide pos="317"/>
        <p:guide pos="60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0"/>
    </p:cViewPr>
  </p:sorterViewPr>
  <p:notesViewPr>
    <p:cSldViewPr snapToObjects="1">
      <p:cViewPr varScale="1">
        <p:scale>
          <a:sx n="82" d="100"/>
          <a:sy n="82" d="100"/>
        </p:scale>
        <p:origin x="-2628" y="-64"/>
      </p:cViewPr>
      <p:guideLst>
        <p:guide orient="horz" pos="2881"/>
        <p:guide pos="2159"/>
        <p:guide orient="horz" pos="3129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4" cy="496570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4" y="0"/>
            <a:ext cx="2944284" cy="496570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r">
              <a:defRPr sz="1200"/>
            </a:lvl1pPr>
          </a:lstStyle>
          <a:p>
            <a:fld id="{FB7BC530-94C7-498B-8ECB-BC938D5A5502}" type="datetimeFigureOut">
              <a:rPr lang="ko-KR" altLang="en-US" smtClean="0"/>
              <a:pPr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60400" y="744538"/>
            <a:ext cx="5473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8" tIns="46054" rIns="92108" bIns="4605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7416"/>
            <a:ext cx="5435600" cy="4469130"/>
          </a:xfrm>
          <a:prstGeom prst="rect">
            <a:avLst/>
          </a:prstGeom>
        </p:spPr>
        <p:txBody>
          <a:bodyPr vert="horz" lIns="92108" tIns="46054" rIns="92108" bIns="4605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4" cy="496570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4" y="9433106"/>
            <a:ext cx="2944284" cy="496570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r">
              <a:defRPr sz="1200"/>
            </a:lvl1pPr>
          </a:lstStyle>
          <a:p>
            <a:fld id="{26928E97-D6B8-4250-B789-F65109873C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1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1075"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28E97-D6B8-4250-B789-F65109873CF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28E97-D6B8-4250-B789-F65109873CF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47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28E97-D6B8-4250-B789-F65109873CF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7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28E97-D6B8-4250-B789-F65109873CF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4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28E97-D6B8-4250-B789-F65109873CF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6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28E97-D6B8-4250-B789-F65109873CF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6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28E97-D6B8-4250-B789-F65109873CF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8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FF55-1514-4617-A3B0-DEFA4A2F767C}" type="datetime1">
              <a:rPr lang="ko-KR" altLang="en-US" smtClean="0"/>
              <a:t>2023-09-20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3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66FF7-5790-4E0E-8778-5B1A9F5F291F}" type="datetime1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AEAB0-8418-4103-82DF-77AA247373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제목 3"/>
          <p:cNvSpPr txBox="1">
            <a:spLocks/>
          </p:cNvSpPr>
          <p:nvPr userDrawn="1"/>
        </p:nvSpPr>
        <p:spPr>
          <a:xfrm>
            <a:off x="3456136" y="0"/>
            <a:ext cx="3965693" cy="662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31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94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04031" y="6356351"/>
            <a:ext cx="23521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73CA0-C0A5-4123-BDB5-6B19723C1E7E}" type="datetime1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44214" y="6356351"/>
            <a:ext cx="3192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24448" y="6356351"/>
            <a:ext cx="23521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AEAB0-8418-4103-82DF-77AA247373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ì¤ìë²¤ì²ê¸°ìë¶ ë¡ê³ 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36" y="116632"/>
            <a:ext cx="1654556" cy="44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평행 사변형 8"/>
          <p:cNvSpPr/>
          <p:nvPr/>
        </p:nvSpPr>
        <p:spPr>
          <a:xfrm>
            <a:off x="3883948" y="-6349"/>
            <a:ext cx="3964676" cy="676800"/>
          </a:xfrm>
          <a:prstGeom prst="parallelogram">
            <a:avLst>
              <a:gd name="adj" fmla="val 45879"/>
            </a:avLst>
          </a:prstGeom>
          <a:solidFill>
            <a:srgbClr val="F0A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-562" y="-6349"/>
            <a:ext cx="7572346" cy="676800"/>
          </a:xfrm>
          <a:custGeom>
            <a:avLst/>
            <a:gdLst>
              <a:gd name="connsiteX0" fmla="*/ 0 w 8141745"/>
              <a:gd name="connsiteY0" fmla="*/ 662917 h 662917"/>
              <a:gd name="connsiteX1" fmla="*/ 329297 w 8141745"/>
              <a:gd name="connsiteY1" fmla="*/ 0 h 662917"/>
              <a:gd name="connsiteX2" fmla="*/ 8141745 w 8141745"/>
              <a:gd name="connsiteY2" fmla="*/ 0 h 662917"/>
              <a:gd name="connsiteX3" fmla="*/ 7812448 w 8141745"/>
              <a:gd name="connsiteY3" fmla="*/ 662917 h 662917"/>
              <a:gd name="connsiteX4" fmla="*/ 0 w 8141745"/>
              <a:gd name="connsiteY4" fmla="*/ 662917 h 662917"/>
              <a:gd name="connsiteX0" fmla="*/ 0 w 8141745"/>
              <a:gd name="connsiteY0" fmla="*/ 662917 h 662917"/>
              <a:gd name="connsiteX1" fmla="*/ 493199 w 8141745"/>
              <a:gd name="connsiteY1" fmla="*/ 8627 h 662917"/>
              <a:gd name="connsiteX2" fmla="*/ 8141745 w 8141745"/>
              <a:gd name="connsiteY2" fmla="*/ 0 h 662917"/>
              <a:gd name="connsiteX3" fmla="*/ 7812448 w 8141745"/>
              <a:gd name="connsiteY3" fmla="*/ 662917 h 662917"/>
              <a:gd name="connsiteX4" fmla="*/ 0 w 8141745"/>
              <a:gd name="connsiteY4" fmla="*/ 662917 h 662917"/>
              <a:gd name="connsiteX0" fmla="*/ 58892 w 7648546"/>
              <a:gd name="connsiteY0" fmla="*/ 671543 h 671543"/>
              <a:gd name="connsiteX1" fmla="*/ 0 w 7648546"/>
              <a:gd name="connsiteY1" fmla="*/ 8627 h 671543"/>
              <a:gd name="connsiteX2" fmla="*/ 7648546 w 7648546"/>
              <a:gd name="connsiteY2" fmla="*/ 0 h 671543"/>
              <a:gd name="connsiteX3" fmla="*/ 7319249 w 7648546"/>
              <a:gd name="connsiteY3" fmla="*/ 662917 h 671543"/>
              <a:gd name="connsiteX4" fmla="*/ 58892 w 7648546"/>
              <a:gd name="connsiteY4" fmla="*/ 671543 h 671543"/>
              <a:gd name="connsiteX0" fmla="*/ 77942 w 7648546"/>
              <a:gd name="connsiteY0" fmla="*/ 665193 h 665193"/>
              <a:gd name="connsiteX1" fmla="*/ 0 w 7648546"/>
              <a:gd name="connsiteY1" fmla="*/ 8627 h 665193"/>
              <a:gd name="connsiteX2" fmla="*/ 7648546 w 7648546"/>
              <a:gd name="connsiteY2" fmla="*/ 0 h 665193"/>
              <a:gd name="connsiteX3" fmla="*/ 7319249 w 7648546"/>
              <a:gd name="connsiteY3" fmla="*/ 662917 h 665193"/>
              <a:gd name="connsiteX4" fmla="*/ 77942 w 7648546"/>
              <a:gd name="connsiteY4" fmla="*/ 665193 h 665193"/>
              <a:gd name="connsiteX0" fmla="*/ 1742 w 7572346"/>
              <a:gd name="connsiteY0" fmla="*/ 669266 h 669266"/>
              <a:gd name="connsiteX1" fmla="*/ 0 w 7572346"/>
              <a:gd name="connsiteY1" fmla="*/ 0 h 669266"/>
              <a:gd name="connsiteX2" fmla="*/ 7572346 w 7572346"/>
              <a:gd name="connsiteY2" fmla="*/ 4073 h 669266"/>
              <a:gd name="connsiteX3" fmla="*/ 7243049 w 7572346"/>
              <a:gd name="connsiteY3" fmla="*/ 666990 h 669266"/>
              <a:gd name="connsiteX4" fmla="*/ 1742 w 7572346"/>
              <a:gd name="connsiteY4" fmla="*/ 669266 h 66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2346" h="669266">
                <a:moveTo>
                  <a:pt x="1742" y="669266"/>
                </a:moveTo>
                <a:cubicBezTo>
                  <a:pt x="1161" y="446177"/>
                  <a:pt x="581" y="223089"/>
                  <a:pt x="0" y="0"/>
                </a:cubicBezTo>
                <a:lnTo>
                  <a:pt x="7572346" y="4073"/>
                </a:lnTo>
                <a:lnTo>
                  <a:pt x="7243049" y="666990"/>
                </a:lnTo>
                <a:lnTo>
                  <a:pt x="1742" y="669266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3"/>
          <p:cNvSpPr txBox="1">
            <a:spLocks/>
          </p:cNvSpPr>
          <p:nvPr userDrawn="1"/>
        </p:nvSpPr>
        <p:spPr>
          <a:xfrm>
            <a:off x="3456136" y="-6349"/>
            <a:ext cx="3965693" cy="662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31D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평행 사변형 9">
            <a:extLst>
              <a:ext uri="{FF2B5EF4-FFF2-40B4-BE49-F238E27FC236}">
                <a16:creationId xmlns:a16="http://schemas.microsoft.com/office/drawing/2014/main" id="{8199B540-073B-403C-B7BF-C312D4FD8C74}"/>
              </a:ext>
            </a:extLst>
          </p:cNvPr>
          <p:cNvSpPr/>
          <p:nvPr userDrawn="1"/>
        </p:nvSpPr>
        <p:spPr>
          <a:xfrm>
            <a:off x="-2150" y="-6349"/>
            <a:ext cx="4863173" cy="675616"/>
          </a:xfrm>
          <a:custGeom>
            <a:avLst/>
            <a:gdLst>
              <a:gd name="connsiteX0" fmla="*/ 0 w 8141745"/>
              <a:gd name="connsiteY0" fmla="*/ 662917 h 662917"/>
              <a:gd name="connsiteX1" fmla="*/ 329297 w 8141745"/>
              <a:gd name="connsiteY1" fmla="*/ 0 h 662917"/>
              <a:gd name="connsiteX2" fmla="*/ 8141745 w 8141745"/>
              <a:gd name="connsiteY2" fmla="*/ 0 h 662917"/>
              <a:gd name="connsiteX3" fmla="*/ 7812448 w 8141745"/>
              <a:gd name="connsiteY3" fmla="*/ 662917 h 662917"/>
              <a:gd name="connsiteX4" fmla="*/ 0 w 8141745"/>
              <a:gd name="connsiteY4" fmla="*/ 662917 h 662917"/>
              <a:gd name="connsiteX0" fmla="*/ 0 w 8141745"/>
              <a:gd name="connsiteY0" fmla="*/ 662917 h 662917"/>
              <a:gd name="connsiteX1" fmla="*/ 493199 w 8141745"/>
              <a:gd name="connsiteY1" fmla="*/ 8627 h 662917"/>
              <a:gd name="connsiteX2" fmla="*/ 8141745 w 8141745"/>
              <a:gd name="connsiteY2" fmla="*/ 0 h 662917"/>
              <a:gd name="connsiteX3" fmla="*/ 7812448 w 8141745"/>
              <a:gd name="connsiteY3" fmla="*/ 662917 h 662917"/>
              <a:gd name="connsiteX4" fmla="*/ 0 w 8141745"/>
              <a:gd name="connsiteY4" fmla="*/ 662917 h 662917"/>
              <a:gd name="connsiteX0" fmla="*/ 58892 w 7648546"/>
              <a:gd name="connsiteY0" fmla="*/ 671543 h 671543"/>
              <a:gd name="connsiteX1" fmla="*/ 0 w 7648546"/>
              <a:gd name="connsiteY1" fmla="*/ 8627 h 671543"/>
              <a:gd name="connsiteX2" fmla="*/ 7648546 w 7648546"/>
              <a:gd name="connsiteY2" fmla="*/ 0 h 671543"/>
              <a:gd name="connsiteX3" fmla="*/ 7319249 w 7648546"/>
              <a:gd name="connsiteY3" fmla="*/ 662917 h 671543"/>
              <a:gd name="connsiteX4" fmla="*/ 58892 w 7648546"/>
              <a:gd name="connsiteY4" fmla="*/ 671543 h 671543"/>
              <a:gd name="connsiteX0" fmla="*/ 77942 w 7648546"/>
              <a:gd name="connsiteY0" fmla="*/ 665193 h 665193"/>
              <a:gd name="connsiteX1" fmla="*/ 0 w 7648546"/>
              <a:gd name="connsiteY1" fmla="*/ 8627 h 665193"/>
              <a:gd name="connsiteX2" fmla="*/ 7648546 w 7648546"/>
              <a:gd name="connsiteY2" fmla="*/ 0 h 665193"/>
              <a:gd name="connsiteX3" fmla="*/ 7319249 w 7648546"/>
              <a:gd name="connsiteY3" fmla="*/ 662917 h 665193"/>
              <a:gd name="connsiteX4" fmla="*/ 77942 w 7648546"/>
              <a:gd name="connsiteY4" fmla="*/ 665193 h 665193"/>
              <a:gd name="connsiteX0" fmla="*/ 1742 w 7572346"/>
              <a:gd name="connsiteY0" fmla="*/ 669266 h 669266"/>
              <a:gd name="connsiteX1" fmla="*/ 0 w 7572346"/>
              <a:gd name="connsiteY1" fmla="*/ 0 h 669266"/>
              <a:gd name="connsiteX2" fmla="*/ 7572346 w 7572346"/>
              <a:gd name="connsiteY2" fmla="*/ 4073 h 669266"/>
              <a:gd name="connsiteX3" fmla="*/ 7243049 w 7572346"/>
              <a:gd name="connsiteY3" fmla="*/ 666990 h 669266"/>
              <a:gd name="connsiteX4" fmla="*/ 1742 w 7572346"/>
              <a:gd name="connsiteY4" fmla="*/ 669266 h 669266"/>
              <a:gd name="connsiteX0" fmla="*/ 1742 w 7734002"/>
              <a:gd name="connsiteY0" fmla="*/ 669266 h 669266"/>
              <a:gd name="connsiteX1" fmla="*/ 0 w 7734002"/>
              <a:gd name="connsiteY1" fmla="*/ 0 h 669266"/>
              <a:gd name="connsiteX2" fmla="*/ 7734002 w 7734002"/>
              <a:gd name="connsiteY2" fmla="*/ 4073 h 669266"/>
              <a:gd name="connsiteX3" fmla="*/ 7243049 w 7734002"/>
              <a:gd name="connsiteY3" fmla="*/ 666990 h 669266"/>
              <a:gd name="connsiteX4" fmla="*/ 1742 w 7734002"/>
              <a:gd name="connsiteY4" fmla="*/ 669266 h 669266"/>
              <a:gd name="connsiteX0" fmla="*/ 1742 w 7737790"/>
              <a:gd name="connsiteY0" fmla="*/ 669956 h 669956"/>
              <a:gd name="connsiteX1" fmla="*/ 0 w 7737790"/>
              <a:gd name="connsiteY1" fmla="*/ 690 h 669956"/>
              <a:gd name="connsiteX2" fmla="*/ 7737790 w 7737790"/>
              <a:gd name="connsiteY2" fmla="*/ 0 h 669956"/>
              <a:gd name="connsiteX3" fmla="*/ 7243049 w 7737790"/>
              <a:gd name="connsiteY3" fmla="*/ 667680 h 669956"/>
              <a:gd name="connsiteX4" fmla="*/ 1742 w 7737790"/>
              <a:gd name="connsiteY4" fmla="*/ 669956 h 66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7790" h="669956">
                <a:moveTo>
                  <a:pt x="1742" y="669956"/>
                </a:moveTo>
                <a:cubicBezTo>
                  <a:pt x="1161" y="446867"/>
                  <a:pt x="581" y="223779"/>
                  <a:pt x="0" y="690"/>
                </a:cubicBezTo>
                <a:lnTo>
                  <a:pt x="7737790" y="0"/>
                </a:lnTo>
                <a:lnTo>
                  <a:pt x="7243049" y="667680"/>
                </a:lnTo>
                <a:lnTo>
                  <a:pt x="1742" y="669956"/>
                </a:lnTo>
                <a:close/>
              </a:path>
            </a:pathLst>
          </a:custGeom>
          <a:solidFill>
            <a:srgbClr val="F0A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400" dirty="0">
              <a:ln>
                <a:solidFill>
                  <a:schemeClr val="tx1">
                    <a:alpha val="11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4">
            <a:extLst>
              <a:ext uri="{FF2B5EF4-FFF2-40B4-BE49-F238E27FC236}">
                <a16:creationId xmlns:a16="http://schemas.microsoft.com/office/drawing/2014/main" id="{689CAC7F-9FAC-41E4-AA86-E014EAD67830}"/>
              </a:ext>
            </a:extLst>
          </p:cNvPr>
          <p:cNvSpPr/>
          <p:nvPr userDrawn="1"/>
        </p:nvSpPr>
        <p:spPr>
          <a:xfrm>
            <a:off x="-2149" y="6398137"/>
            <a:ext cx="10090640" cy="4690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1">
            <a:extLst>
              <a:ext uri="{FF2B5EF4-FFF2-40B4-BE49-F238E27FC236}">
                <a16:creationId xmlns:a16="http://schemas.microsoft.com/office/drawing/2014/main" id="{6B8F8B7A-724F-4362-ABA2-DB5875493E23}"/>
              </a:ext>
            </a:extLst>
          </p:cNvPr>
          <p:cNvSpPr/>
          <p:nvPr userDrawn="1"/>
        </p:nvSpPr>
        <p:spPr>
          <a:xfrm>
            <a:off x="-216272" y="6416835"/>
            <a:ext cx="36004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한국공학대학교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에이엘로봇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A33A593-4494-479F-905B-206881E5D7EA}"/>
              </a:ext>
            </a:extLst>
          </p:cNvPr>
          <p:cNvSpPr txBox="1">
            <a:spLocks/>
          </p:cNvSpPr>
          <p:nvPr userDrawn="1"/>
        </p:nvSpPr>
        <p:spPr>
          <a:xfrm>
            <a:off x="7551915" y="6455895"/>
            <a:ext cx="2352146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F4AEAB0-8418-4103-82DF-77AA24737347}" type="slidenum"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6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" y="-12576"/>
            <a:ext cx="10080625" cy="3429000"/>
          </a:xfrm>
          <a:prstGeom prst="rect">
            <a:avLst/>
          </a:prstGeom>
          <a:solidFill>
            <a:srgbClr val="EFF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-2" y="476672"/>
            <a:ext cx="1620179" cy="0"/>
          </a:xfrm>
          <a:prstGeom prst="line">
            <a:avLst/>
          </a:prstGeom>
          <a:ln w="76200">
            <a:solidFill>
              <a:srgbClr val="031D43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9971" y="1777762"/>
            <a:ext cx="90006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95%</a:t>
            </a:r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이상 인식 정확도를 갖는 </a:t>
            </a:r>
            <a:r>
              <a:rPr lang="ko-KR" altLang="en-US" sz="2800" dirty="0" err="1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딥러닝기반</a:t>
            </a:r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적외선 영상 인식을 통한 </a:t>
            </a:r>
            <a:r>
              <a:rPr lang="ko-KR" altLang="en-US" sz="2800" dirty="0" err="1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자율조절</a:t>
            </a:r>
            <a:r>
              <a:rPr lang="ko-KR" altLang="en-US" sz="28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환기 시스템 개발</a:t>
            </a:r>
          </a:p>
          <a:p>
            <a:pPr algn="ctr"/>
            <a:endParaRPr lang="ko-KR" altLang="en-US" sz="28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15270" y="4221088"/>
            <a:ext cx="265008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F0E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F0E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한국공학대학교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F0E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F0E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과제책임자    김응태  교수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F0E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F0E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F0E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F0E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F0E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에이엘로봇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F0E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F0E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참여기업 책임자   </a:t>
            </a:r>
            <a:r>
              <a:rPr lang="ko-KR" altLang="en-US" sz="16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F0E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장영중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F0E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F0E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ì¤ìë²¤ì²ê¸°ìë¶ ë¡ê³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52" y="116632"/>
            <a:ext cx="19526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680272" y="193903"/>
            <a:ext cx="327205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산학연 플랫폼 협력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R&amp;D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26816" y="3635732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DFBA3"/>
                </a:solidFill>
                <a:latin typeface="HY견고딕" pitchFamily="18" charset="-127"/>
              </a:rPr>
              <a:t>2023.  09. </a:t>
            </a:r>
            <a:endParaRPr lang="ko-KR" altLang="en-US" dirty="0">
              <a:solidFill>
                <a:srgbClr val="FDFB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8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6897A4E-FFC6-4F93-8665-265ADBD042C9}"/>
              </a:ext>
            </a:extLst>
          </p:cNvPr>
          <p:cNvGrpSpPr/>
          <p:nvPr/>
        </p:nvGrpSpPr>
        <p:grpSpPr>
          <a:xfrm>
            <a:off x="532113" y="908051"/>
            <a:ext cx="9030987" cy="469044"/>
            <a:chOff x="792163" y="908050"/>
            <a:chExt cx="8928100" cy="63781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3B30BB9-9F39-47C6-AE81-09E73310ADEF}"/>
                </a:ext>
              </a:extLst>
            </p:cNvPr>
            <p:cNvSpPr/>
            <p:nvPr/>
          </p:nvSpPr>
          <p:spPr>
            <a:xfrm>
              <a:off x="792163" y="908050"/>
              <a:ext cx="8928100" cy="637817"/>
            </a:xfrm>
            <a:prstGeom prst="roundRect">
              <a:avLst/>
            </a:prstGeom>
            <a:solidFill>
              <a:srgbClr val="0083CB"/>
            </a:solidFill>
            <a:ln w="57150" cap="rnd" cmpd="sng" algn="ctr">
              <a:solidFill>
                <a:srgbClr val="8FD2F7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wrap="none" lIns="0" tIns="0" rIns="0" bIns="0" rtlCol="0" anchor="ctr" anchorCtr="0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87">
              <a:extLst>
                <a:ext uri="{FF2B5EF4-FFF2-40B4-BE49-F238E27FC236}">
                  <a16:creationId xmlns:a16="http://schemas.microsoft.com/office/drawing/2014/main" id="{B9A2B02C-88A0-4433-BF09-6B1741A0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350" y="1024148"/>
              <a:ext cx="8523956" cy="460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30000"/>
                </a:spcBef>
                <a:buClr>
                  <a:srgbClr val="C08900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6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marL="0" lvl="1" indent="-197064" defTabSz="1067640" eaLnBrk="1" hangingPunct="1">
                <a:lnSpc>
                  <a:spcPct val="100000"/>
                </a:lnSpc>
                <a:spcBef>
                  <a:spcPct val="0"/>
                </a:spcBef>
                <a:buClr>
                  <a:schemeClr val="bg1">
                    <a:lumMod val="95000"/>
                  </a:schemeClr>
                </a:buClr>
                <a:buSzPct val="140000"/>
                <a:buFont typeface="Wingdings" panose="05000000000000000000" pitchFamily="2" charset="2"/>
                <a:buChar char="§"/>
                <a:tabLst>
                  <a:tab pos="6150461" algn="l"/>
                </a:tabLst>
                <a:defRPr/>
              </a:pP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저해상도 적외선 영상기반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AI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네트워크 테스트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이준희 </a:t>
              </a:r>
              <a:endParaRPr lang="en-US" altLang="ko-KR" sz="1600" b="1" dirty="0">
                <a:ln>
                  <a:solidFill>
                    <a:srgbClr val="8FD2F7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" name="제목 1"/>
          <p:cNvSpPr txBox="1">
            <a:spLocks/>
          </p:cNvSpPr>
          <p:nvPr/>
        </p:nvSpPr>
        <p:spPr>
          <a:xfrm>
            <a:off x="71760" y="53848"/>
            <a:ext cx="4583435" cy="5576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RaspberryPi4 &amp; MLX90640</a:t>
            </a:r>
            <a:endParaRPr lang="ko-KR" altLang="en-US" sz="2300" dirty="0">
              <a:ln>
                <a:solidFill>
                  <a:schemeClr val="tx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6376" y="332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한국공대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6C48E-FB9A-6DB2-B23E-BCC50BB93442}"/>
              </a:ext>
            </a:extLst>
          </p:cNvPr>
          <p:cNvSpPr txBox="1"/>
          <p:nvPr/>
        </p:nvSpPr>
        <p:spPr>
          <a:xfrm>
            <a:off x="532113" y="1591129"/>
            <a:ext cx="244827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/>
              <a:t>Hardware spec</a:t>
            </a:r>
          </a:p>
          <a:p>
            <a:r>
              <a:rPr kumimoji="1" lang="en-US" altLang="ko-KR" sz="2200" b="1" dirty="0"/>
              <a:t>   </a:t>
            </a:r>
          </a:p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D85AA-BB98-881F-13C0-A96916D3A1AA}"/>
              </a:ext>
            </a:extLst>
          </p:cNvPr>
          <p:cNvSpPr txBox="1"/>
          <p:nvPr/>
        </p:nvSpPr>
        <p:spPr>
          <a:xfrm>
            <a:off x="663798" y="2204864"/>
            <a:ext cx="28092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- </a:t>
            </a:r>
            <a:r>
              <a:rPr kumimoji="1" lang="en-US" altLang="ko-KR" sz="2000" b="1" dirty="0"/>
              <a:t>RaspberryPi4 8GB</a:t>
            </a:r>
          </a:p>
          <a:p>
            <a:r>
              <a:rPr kumimoji="1" lang="en-US" altLang="ko-KR" sz="3200" b="1" dirty="0"/>
              <a:t>   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1600" dirty="0"/>
              <a:t> </a:t>
            </a:r>
          </a:p>
          <a:p>
            <a:r>
              <a:rPr kumimoji="1" lang="en-US" altLang="ko-KR" sz="2200" b="1" dirty="0"/>
              <a:t>   </a:t>
            </a:r>
          </a:p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440E7-5FC1-24F5-33D6-AA0850496C3B}"/>
              </a:ext>
            </a:extLst>
          </p:cNvPr>
          <p:cNvSpPr txBox="1"/>
          <p:nvPr/>
        </p:nvSpPr>
        <p:spPr>
          <a:xfrm>
            <a:off x="663799" y="4005695"/>
            <a:ext cx="280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- </a:t>
            </a:r>
            <a:r>
              <a:rPr kumimoji="1" lang="en-US" altLang="ko-KR" sz="2000" b="1" dirty="0"/>
              <a:t>MLX90640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8085E-8CA2-4EED-6E3F-5E44BC9A723A}"/>
              </a:ext>
            </a:extLst>
          </p:cNvPr>
          <p:cNvSpPr txBox="1"/>
          <p:nvPr/>
        </p:nvSpPr>
        <p:spPr>
          <a:xfrm>
            <a:off x="871836" y="4405805"/>
            <a:ext cx="8544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- IR Array Thermal Imaging Camera 32x24 Pixels 110 ° Field of View I2C Interfaces 3.3V/5</a:t>
            </a:r>
            <a:endParaRPr kumimoji="1"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1D11CB-4216-A149-697F-A3CF8FD6F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36" y="2035920"/>
            <a:ext cx="3727450" cy="2369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3969FD-BA75-1856-4870-F12FD9BCE16B}"/>
              </a:ext>
            </a:extLst>
          </p:cNvPr>
          <p:cNvSpPr txBox="1"/>
          <p:nvPr/>
        </p:nvSpPr>
        <p:spPr>
          <a:xfrm>
            <a:off x="871836" y="2677830"/>
            <a:ext cx="8544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- Cortex-A72 (ARM v8) 64-bit SoC @ 1.5GHz</a:t>
            </a:r>
          </a:p>
          <a:p>
            <a:r>
              <a:rPr kumimoji="1" lang="en-US" altLang="ko-KR" sz="1600" dirty="0"/>
              <a:t>- 8GB LPDDR4-3200 SDRAM</a:t>
            </a:r>
          </a:p>
          <a:p>
            <a:r>
              <a:rPr kumimoji="1" lang="en-US" altLang="ko-KR" sz="1600" dirty="0"/>
              <a:t>- H.265 (4kp60 decode), H264</a:t>
            </a:r>
          </a:p>
          <a:p>
            <a:r>
              <a:rPr kumimoji="1" lang="en-US" altLang="ko-KR" sz="1600" dirty="0"/>
              <a:t>- OpenGL ES 3.0 Graphics</a:t>
            </a:r>
            <a:endParaRPr kumimoji="1" lang="ko-KR" altLang="en-US" sz="1600" dirty="0"/>
          </a:p>
        </p:txBody>
      </p:sp>
      <p:pic>
        <p:nvPicPr>
          <p:cNvPr id="13" name="그림 12" descr="전자제품, 전자 공학, 회로 구성요소, 전자 부품이(가) 표시된 사진&#10;&#10;자동 생성된 설명">
            <a:extLst>
              <a:ext uri="{FF2B5EF4-FFF2-40B4-BE49-F238E27FC236}">
                <a16:creationId xmlns:a16="http://schemas.microsoft.com/office/drawing/2014/main" id="{C3E8A7BF-EB24-C4A9-A630-1DCB284BF4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0" y="4744359"/>
            <a:ext cx="1959683" cy="16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6897A4E-FFC6-4F93-8665-265ADBD042C9}"/>
              </a:ext>
            </a:extLst>
          </p:cNvPr>
          <p:cNvGrpSpPr/>
          <p:nvPr/>
        </p:nvGrpSpPr>
        <p:grpSpPr>
          <a:xfrm>
            <a:off x="532113" y="908051"/>
            <a:ext cx="9030987" cy="469044"/>
            <a:chOff x="792163" y="908050"/>
            <a:chExt cx="8928100" cy="63781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3B30BB9-9F39-47C6-AE81-09E73310ADEF}"/>
                </a:ext>
              </a:extLst>
            </p:cNvPr>
            <p:cNvSpPr/>
            <p:nvPr/>
          </p:nvSpPr>
          <p:spPr>
            <a:xfrm>
              <a:off x="792163" y="908050"/>
              <a:ext cx="8928100" cy="637817"/>
            </a:xfrm>
            <a:prstGeom prst="roundRect">
              <a:avLst/>
            </a:prstGeom>
            <a:solidFill>
              <a:srgbClr val="0083CB"/>
            </a:solidFill>
            <a:ln w="57150" cap="rnd" cmpd="sng" algn="ctr">
              <a:solidFill>
                <a:srgbClr val="8FD2F7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wrap="none" lIns="0" tIns="0" rIns="0" bIns="0" rtlCol="0" anchor="ctr" anchorCtr="0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87">
              <a:extLst>
                <a:ext uri="{FF2B5EF4-FFF2-40B4-BE49-F238E27FC236}">
                  <a16:creationId xmlns:a16="http://schemas.microsoft.com/office/drawing/2014/main" id="{B9A2B02C-88A0-4433-BF09-6B1741A0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350" y="1024148"/>
              <a:ext cx="8523956" cy="460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30000"/>
                </a:spcBef>
                <a:buClr>
                  <a:srgbClr val="C08900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6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marL="0" lvl="1" indent="-197064" defTabSz="1067640" eaLnBrk="1" hangingPunct="1">
                <a:lnSpc>
                  <a:spcPct val="100000"/>
                </a:lnSpc>
                <a:spcBef>
                  <a:spcPct val="0"/>
                </a:spcBef>
                <a:buClr>
                  <a:schemeClr val="bg1">
                    <a:lumMod val="95000"/>
                  </a:schemeClr>
                </a:buClr>
                <a:buSzPct val="140000"/>
                <a:buFont typeface="Wingdings" panose="05000000000000000000" pitchFamily="2" charset="2"/>
                <a:buChar char="§"/>
                <a:tabLst>
                  <a:tab pos="6150461" algn="l"/>
                </a:tabLst>
                <a:defRPr/>
              </a:pP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저해상도 적외선 영상기반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AI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네트워크 테스트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이준희 </a:t>
              </a:r>
              <a:endParaRPr lang="en-US" altLang="ko-KR" sz="1600" b="1" dirty="0">
                <a:ln>
                  <a:solidFill>
                    <a:srgbClr val="8FD2F7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" name="제목 1"/>
          <p:cNvSpPr txBox="1">
            <a:spLocks/>
          </p:cNvSpPr>
          <p:nvPr/>
        </p:nvSpPr>
        <p:spPr>
          <a:xfrm>
            <a:off x="0" y="8620"/>
            <a:ext cx="4583435" cy="6480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MLX90640 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적용 개발 내용 및 문제점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6376" y="332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한국공대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A914F-47EC-4FDF-FD56-1C50D2DD8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52" y="3558935"/>
            <a:ext cx="2304256" cy="1728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9CBBC3-B3E2-2D90-EA56-9E9E3A46F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336" y="3558935"/>
            <a:ext cx="2304256" cy="172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A1BA1-58E1-F4CE-EDB7-6DBC3E2B1377}"/>
              </a:ext>
            </a:extLst>
          </p:cNvPr>
          <p:cNvSpPr txBox="1"/>
          <p:nvPr/>
        </p:nvSpPr>
        <p:spPr>
          <a:xfrm>
            <a:off x="791840" y="1803015"/>
            <a:ext cx="7040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ISP(</a:t>
            </a:r>
            <a:r>
              <a:rPr kumimoji="1" lang="en" altLang="ko-KR" dirty="0"/>
              <a:t>image signal processor) </a:t>
            </a:r>
            <a:r>
              <a:rPr kumimoji="1" lang="ko-KR" altLang="en-US" dirty="0"/>
              <a:t>부재로 이미지 노이즈 문제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MLX90640 </a:t>
            </a:r>
            <a:r>
              <a:rPr kumimoji="1" lang="en-US" altLang="ko-KR" sz="1800" dirty="0"/>
              <a:t>32x24 Pixels </a:t>
            </a:r>
            <a:r>
              <a:rPr kumimoji="1" lang="ko-KR" altLang="en-US" sz="1800" dirty="0"/>
              <a:t>문제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32BD1-0F65-83C2-7FA0-102C4757B58F}"/>
              </a:ext>
            </a:extLst>
          </p:cNvPr>
          <p:cNvSpPr txBox="1"/>
          <p:nvPr/>
        </p:nvSpPr>
        <p:spPr>
          <a:xfrm>
            <a:off x="1789416" y="3131210"/>
            <a:ext cx="137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0.5M ~ 1M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F7077-6C77-0203-EA03-3943A2283A62}"/>
              </a:ext>
            </a:extLst>
          </p:cNvPr>
          <p:cNvSpPr txBox="1"/>
          <p:nvPr/>
        </p:nvSpPr>
        <p:spPr>
          <a:xfrm>
            <a:off x="5184328" y="3152266"/>
            <a:ext cx="137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0.5M ~ 1M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7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6897A4E-FFC6-4F93-8665-265ADBD042C9}"/>
              </a:ext>
            </a:extLst>
          </p:cNvPr>
          <p:cNvGrpSpPr/>
          <p:nvPr/>
        </p:nvGrpSpPr>
        <p:grpSpPr>
          <a:xfrm>
            <a:off x="532113" y="908051"/>
            <a:ext cx="9030987" cy="469044"/>
            <a:chOff x="792163" y="908050"/>
            <a:chExt cx="8928100" cy="63781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3B30BB9-9F39-47C6-AE81-09E73310ADEF}"/>
                </a:ext>
              </a:extLst>
            </p:cNvPr>
            <p:cNvSpPr/>
            <p:nvPr/>
          </p:nvSpPr>
          <p:spPr>
            <a:xfrm>
              <a:off x="792163" y="908050"/>
              <a:ext cx="8928100" cy="637817"/>
            </a:xfrm>
            <a:prstGeom prst="roundRect">
              <a:avLst/>
            </a:prstGeom>
            <a:solidFill>
              <a:srgbClr val="0083CB"/>
            </a:solidFill>
            <a:ln w="57150" cap="rnd" cmpd="sng" algn="ctr">
              <a:solidFill>
                <a:srgbClr val="8FD2F7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wrap="none" lIns="0" tIns="0" rIns="0" bIns="0" rtlCol="0" anchor="ctr" anchorCtr="0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87">
              <a:extLst>
                <a:ext uri="{FF2B5EF4-FFF2-40B4-BE49-F238E27FC236}">
                  <a16:creationId xmlns:a16="http://schemas.microsoft.com/office/drawing/2014/main" id="{B9A2B02C-88A0-4433-BF09-6B1741A0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350" y="1024148"/>
              <a:ext cx="8523956" cy="460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30000"/>
                </a:spcBef>
                <a:buClr>
                  <a:srgbClr val="C08900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6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marL="0" lvl="1" indent="-197064" defTabSz="1067640" eaLnBrk="1" hangingPunct="1">
                <a:lnSpc>
                  <a:spcPct val="100000"/>
                </a:lnSpc>
                <a:spcBef>
                  <a:spcPct val="0"/>
                </a:spcBef>
                <a:buClr>
                  <a:schemeClr val="bg1">
                    <a:lumMod val="95000"/>
                  </a:schemeClr>
                </a:buClr>
                <a:buSzPct val="140000"/>
                <a:buFont typeface="Wingdings" panose="05000000000000000000" pitchFamily="2" charset="2"/>
                <a:buChar char="§"/>
                <a:tabLst>
                  <a:tab pos="6150461" algn="l"/>
                </a:tabLst>
                <a:defRPr/>
              </a:pP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저해상도 적외선 영상기반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AI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네트워크 테스트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이준희 </a:t>
              </a:r>
              <a:endParaRPr lang="en-US" altLang="ko-KR" sz="1600" b="1" dirty="0">
                <a:ln>
                  <a:solidFill>
                    <a:srgbClr val="8FD2F7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" name="제목 1"/>
          <p:cNvSpPr txBox="1">
            <a:spLocks/>
          </p:cNvSpPr>
          <p:nvPr/>
        </p:nvSpPr>
        <p:spPr>
          <a:xfrm>
            <a:off x="71760" y="44817"/>
            <a:ext cx="4583435" cy="56916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Raw</a:t>
            </a:r>
            <a:r>
              <a:rPr lang="ko-KR" altLang="en-US" sz="25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5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5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sz="25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개선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6376" y="332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한국공대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7D7EB6-F3EE-F545-CA02-9803AF713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02" y="2182368"/>
            <a:ext cx="1854197" cy="1390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AD828B-EC5B-273F-3EA8-165345048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14" y="2182368"/>
            <a:ext cx="1854197" cy="1390648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D616CCE-D77B-4E06-8192-1D4A2CB1AEA1}"/>
              </a:ext>
            </a:extLst>
          </p:cNvPr>
          <p:cNvSpPr/>
          <p:nvPr/>
        </p:nvSpPr>
        <p:spPr>
          <a:xfrm>
            <a:off x="6194669" y="2616215"/>
            <a:ext cx="807699" cy="46354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6C3CDBD0-37AB-1E95-7151-6EC6CC87ABA5}"/>
              </a:ext>
            </a:extLst>
          </p:cNvPr>
          <p:cNvSpPr/>
          <p:nvPr/>
        </p:nvSpPr>
        <p:spPr>
          <a:xfrm>
            <a:off x="1013943" y="2085160"/>
            <a:ext cx="2576312" cy="2880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" altLang="ko-KR" sz="1000" b="0" i="0" u="none" strike="noStrike" dirty="0">
                <a:solidFill>
                  <a:schemeClr val="tx1"/>
                </a:solidFill>
                <a:effectLst/>
              </a:rPr>
              <a:t>MLX90640 </a:t>
            </a:r>
            <a:r>
              <a:rPr lang="en-US" altLang="ko-KR" sz="1000" b="0" i="0" u="none" strike="noStrike" dirty="0">
                <a:solidFill>
                  <a:schemeClr val="tx1"/>
                </a:solidFill>
                <a:effectLst/>
              </a:rPr>
              <a:t>Sensor</a:t>
            </a: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</a:rPr>
              <a:t> </a:t>
            </a:r>
            <a:r>
              <a:rPr lang="en-US" altLang="ko-KR" sz="1000" b="0" i="0" u="none" strike="noStrike" dirty="0">
                <a:solidFill>
                  <a:schemeClr val="tx1"/>
                </a:solidFill>
                <a:effectLst/>
              </a:rPr>
              <a:t>data frame </a:t>
            </a:r>
            <a:r>
              <a:rPr lang="en" altLang="ko-KR" sz="1000" b="0" i="0" u="none" strike="noStrike" dirty="0">
                <a:solidFill>
                  <a:schemeClr val="tx1"/>
                </a:solidFill>
                <a:effectLst/>
              </a:rPr>
              <a:t>get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F3FE80E-2035-AFAB-AE4E-6DADA73DB17B}"/>
              </a:ext>
            </a:extLst>
          </p:cNvPr>
          <p:cNvSpPr/>
          <p:nvPr/>
        </p:nvSpPr>
        <p:spPr>
          <a:xfrm>
            <a:off x="1024257" y="2510454"/>
            <a:ext cx="2576312" cy="2880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ko-KR" altLang="en-US" sz="1000" b="0" i="0" u="none" strike="noStrike" dirty="0">
                <a:solidFill>
                  <a:schemeClr val="tx1"/>
                </a:solidFill>
                <a:effectLst/>
              </a:rPr>
              <a:t>인체 온도 범위 외의 픽셀 </a:t>
            </a:r>
            <a:r>
              <a:rPr lang="ko-KR" altLang="en-US" sz="1000" b="0" i="0" u="none" strike="noStrike" dirty="0" err="1">
                <a:solidFill>
                  <a:schemeClr val="tx1"/>
                </a:solidFill>
                <a:effectLst/>
              </a:rPr>
              <a:t>마스킹</a:t>
            </a:r>
            <a:endParaRPr lang="ko-KR" altLang="en-US" sz="1000" b="0" i="0" u="none" strike="noStrike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488249F-86BA-34A1-27B7-E108A7E9A45C}"/>
              </a:ext>
            </a:extLst>
          </p:cNvPr>
          <p:cNvSpPr/>
          <p:nvPr/>
        </p:nvSpPr>
        <p:spPr>
          <a:xfrm>
            <a:off x="1013943" y="2935748"/>
            <a:ext cx="2576312" cy="2880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ko-KR" altLang="en-US" sz="1000" b="0" i="0" u="none" strike="noStrike" dirty="0">
                <a:solidFill>
                  <a:schemeClr val="tx1"/>
                </a:solidFill>
                <a:effectLst/>
              </a:rPr>
              <a:t>데이터 정규화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0F33F10-93E3-2D88-7990-B40E0E9B8B93}"/>
              </a:ext>
            </a:extLst>
          </p:cNvPr>
          <p:cNvSpPr/>
          <p:nvPr/>
        </p:nvSpPr>
        <p:spPr>
          <a:xfrm>
            <a:off x="1018754" y="3361042"/>
            <a:ext cx="2576312" cy="2880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" altLang="ko-KR" sz="1000" b="0" i="0" u="none" strike="noStrike" dirty="0" err="1">
                <a:solidFill>
                  <a:schemeClr val="tx1"/>
                </a:solidFill>
                <a:effectLst/>
              </a:rPr>
              <a:t>NLmeans</a:t>
            </a:r>
            <a:endParaRPr lang="ko-KR" altLang="en-US" sz="1000" b="0" i="0" u="none" strike="noStrike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C0887B0-6136-99A9-5B0B-B3A765004B82}"/>
              </a:ext>
            </a:extLst>
          </p:cNvPr>
          <p:cNvSpPr/>
          <p:nvPr/>
        </p:nvSpPr>
        <p:spPr>
          <a:xfrm>
            <a:off x="1013943" y="3786336"/>
            <a:ext cx="2576312" cy="2880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en" altLang="ko-KR" sz="1000" b="0" i="0" u="none" strike="noStrike" dirty="0" err="1">
                <a:solidFill>
                  <a:schemeClr val="tx1"/>
                </a:solidFill>
                <a:effectLst/>
              </a:rPr>
              <a:t>Gausian</a:t>
            </a:r>
            <a:r>
              <a:rPr lang="en" altLang="ko-KR" sz="1000" b="0" i="0" u="none" strike="noStrike" dirty="0">
                <a:solidFill>
                  <a:schemeClr val="tx1"/>
                </a:solidFill>
                <a:effectLst/>
              </a:rPr>
              <a:t> filter</a:t>
            </a:r>
            <a:endParaRPr lang="ko-KR" altLang="en-US" sz="1000" b="0" i="0" u="none" strike="noStrike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4A4EC93-49B0-6F75-F6CF-CFF9F857AD53}"/>
              </a:ext>
            </a:extLst>
          </p:cNvPr>
          <p:cNvSpPr/>
          <p:nvPr/>
        </p:nvSpPr>
        <p:spPr>
          <a:xfrm>
            <a:off x="1013943" y="4211630"/>
            <a:ext cx="2576312" cy="2880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ko-KR" altLang="en-US" sz="1000" dirty="0">
                <a:solidFill>
                  <a:schemeClr val="tx1"/>
                </a:solidFill>
              </a:rPr>
              <a:t>인체 온도 기준으로 </a:t>
            </a:r>
            <a:r>
              <a:rPr lang="ko-KR" altLang="en-US" sz="1000" dirty="0" err="1">
                <a:solidFill>
                  <a:schemeClr val="tx1"/>
                </a:solidFill>
              </a:rPr>
              <a:t>유효값</a:t>
            </a:r>
            <a:r>
              <a:rPr lang="ko-KR" altLang="en-US" sz="1000" dirty="0">
                <a:solidFill>
                  <a:schemeClr val="tx1"/>
                </a:solidFill>
              </a:rPr>
              <a:t> 추출</a:t>
            </a:r>
            <a:endParaRPr lang="ko-KR" altLang="en-US" sz="1000" b="0" i="0" u="none" strike="noStrike" dirty="0">
              <a:solidFill>
                <a:schemeClr val="tx1"/>
              </a:solidFill>
              <a:effectLst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F88F27D-6278-6B01-30AA-BCA5D13A9074}"/>
              </a:ext>
            </a:extLst>
          </p:cNvPr>
          <p:cNvSpPr/>
          <p:nvPr/>
        </p:nvSpPr>
        <p:spPr>
          <a:xfrm>
            <a:off x="1013943" y="4636924"/>
            <a:ext cx="2576312" cy="2880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ko-KR" altLang="en-US" sz="1000" b="0" i="0" u="none" strike="noStrike" dirty="0">
                <a:solidFill>
                  <a:schemeClr val="tx1"/>
                </a:solidFill>
                <a:effectLst/>
              </a:rPr>
              <a:t>유효한 값 기준 픽셀 보간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99650AE-AA16-4BF9-D697-3D859081BB3D}"/>
              </a:ext>
            </a:extLst>
          </p:cNvPr>
          <p:cNvSpPr/>
          <p:nvPr/>
        </p:nvSpPr>
        <p:spPr>
          <a:xfrm>
            <a:off x="1007864" y="5062218"/>
            <a:ext cx="2576312" cy="2880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l"/>
            <a:r>
              <a:rPr lang="ko-KR" altLang="en-US" sz="1000" b="0" i="0" u="none" strike="noStrike" dirty="0">
                <a:solidFill>
                  <a:schemeClr val="tx1"/>
                </a:solidFill>
                <a:effectLst/>
              </a:rPr>
              <a:t>이미지를 </a:t>
            </a:r>
            <a:r>
              <a:rPr lang="en-US" altLang="ko-KR" sz="1000" b="0" i="0" u="none" strike="noStrike" dirty="0">
                <a:solidFill>
                  <a:schemeClr val="tx1"/>
                </a:solidFill>
                <a:effectLst/>
              </a:rPr>
              <a:t>0-1 </a:t>
            </a: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</a:rPr>
              <a:t>범위로 정규화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D0B5E69-A6FD-3A1E-CF7D-7058A9586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51141"/>
              </p:ext>
            </p:extLst>
          </p:nvPr>
        </p:nvGraphicFramePr>
        <p:xfrm>
          <a:off x="4134483" y="3874371"/>
          <a:ext cx="4960424" cy="1384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106">
                  <a:extLst>
                    <a:ext uri="{9D8B030D-6E8A-4147-A177-3AD203B41FA5}">
                      <a16:colId xmlns:a16="http://schemas.microsoft.com/office/drawing/2014/main" val="1252852053"/>
                    </a:ext>
                  </a:extLst>
                </a:gridCol>
                <a:gridCol w="1240106">
                  <a:extLst>
                    <a:ext uri="{9D8B030D-6E8A-4147-A177-3AD203B41FA5}">
                      <a16:colId xmlns:a16="http://schemas.microsoft.com/office/drawing/2014/main" val="2607524750"/>
                    </a:ext>
                  </a:extLst>
                </a:gridCol>
                <a:gridCol w="1240106">
                  <a:extLst>
                    <a:ext uri="{9D8B030D-6E8A-4147-A177-3AD203B41FA5}">
                      <a16:colId xmlns:a16="http://schemas.microsoft.com/office/drawing/2014/main" val="663540590"/>
                    </a:ext>
                  </a:extLst>
                </a:gridCol>
                <a:gridCol w="1240106">
                  <a:extLst>
                    <a:ext uri="{9D8B030D-6E8A-4147-A177-3AD203B41FA5}">
                      <a16:colId xmlns:a16="http://schemas.microsoft.com/office/drawing/2014/main" val="326677324"/>
                    </a:ext>
                  </a:extLst>
                </a:gridCol>
              </a:tblGrid>
              <a:tr h="438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1.5M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>
                        <a:alpha val="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485"/>
                  </a:ext>
                </a:extLst>
              </a:tr>
              <a:tr h="9459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  <a:alpha val="1364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  <a:alpha val="1364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  <a:alpha val="1364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  <a:alpha val="1364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10398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BF64037A-E535-1ACA-8E44-7DBDA6776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83" y="4313173"/>
            <a:ext cx="1240189" cy="9301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C18C92E-6A91-E2D6-EE7D-32F6F9CBF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72" y="4313173"/>
            <a:ext cx="1240189" cy="9301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E9A552C-F558-A42C-C7D1-7008A4C69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68" y="4308379"/>
            <a:ext cx="1241215" cy="93014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FB774A-35E6-8577-4CAC-B3ECE5771A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57" y="4313172"/>
            <a:ext cx="1233796" cy="9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6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6897A4E-FFC6-4F93-8665-265ADBD042C9}"/>
              </a:ext>
            </a:extLst>
          </p:cNvPr>
          <p:cNvGrpSpPr/>
          <p:nvPr/>
        </p:nvGrpSpPr>
        <p:grpSpPr>
          <a:xfrm>
            <a:off x="532113" y="908051"/>
            <a:ext cx="9030987" cy="469044"/>
            <a:chOff x="792163" y="908050"/>
            <a:chExt cx="8928100" cy="63781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3B30BB9-9F39-47C6-AE81-09E73310ADEF}"/>
                </a:ext>
              </a:extLst>
            </p:cNvPr>
            <p:cNvSpPr/>
            <p:nvPr/>
          </p:nvSpPr>
          <p:spPr>
            <a:xfrm>
              <a:off x="792163" y="908050"/>
              <a:ext cx="8928100" cy="637817"/>
            </a:xfrm>
            <a:prstGeom prst="roundRect">
              <a:avLst/>
            </a:prstGeom>
            <a:solidFill>
              <a:srgbClr val="0083CB"/>
            </a:solidFill>
            <a:ln w="57150" cap="rnd" cmpd="sng" algn="ctr">
              <a:solidFill>
                <a:srgbClr val="8FD2F7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wrap="none" lIns="0" tIns="0" rIns="0" bIns="0" rtlCol="0" anchor="ctr" anchorCtr="0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87">
              <a:extLst>
                <a:ext uri="{FF2B5EF4-FFF2-40B4-BE49-F238E27FC236}">
                  <a16:creationId xmlns:a16="http://schemas.microsoft.com/office/drawing/2014/main" id="{B9A2B02C-88A0-4433-BF09-6B1741A0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350" y="1024148"/>
              <a:ext cx="8523956" cy="460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30000"/>
                </a:spcBef>
                <a:buClr>
                  <a:srgbClr val="C08900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6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marL="0" lvl="1" indent="-197064" defTabSz="1067640" eaLnBrk="1" hangingPunct="1">
                <a:lnSpc>
                  <a:spcPct val="100000"/>
                </a:lnSpc>
                <a:spcBef>
                  <a:spcPct val="0"/>
                </a:spcBef>
                <a:buClr>
                  <a:schemeClr val="bg1">
                    <a:lumMod val="95000"/>
                  </a:schemeClr>
                </a:buClr>
                <a:buSzPct val="140000"/>
                <a:buFont typeface="Wingdings" panose="05000000000000000000" pitchFamily="2" charset="2"/>
                <a:buChar char="§"/>
                <a:tabLst>
                  <a:tab pos="6150461" algn="l"/>
                </a:tabLst>
                <a:defRPr/>
              </a:pP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저해상도 적외선 영상기반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AI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네트워크 테스트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이준희 </a:t>
              </a:r>
              <a:endParaRPr lang="en-US" altLang="ko-KR" sz="1600" b="1" dirty="0">
                <a:ln>
                  <a:solidFill>
                    <a:srgbClr val="8FD2F7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" name="제목 1"/>
          <p:cNvSpPr txBox="1">
            <a:spLocks/>
          </p:cNvSpPr>
          <p:nvPr/>
        </p:nvSpPr>
        <p:spPr>
          <a:xfrm>
            <a:off x="168845" y="44624"/>
            <a:ext cx="4583435" cy="6480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2800" dirty="0">
              <a:ln>
                <a:solidFill>
                  <a:schemeClr val="tx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6376" y="332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한국공대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E92389C-B7C9-DC8B-974C-53C2109FA570}"/>
              </a:ext>
            </a:extLst>
          </p:cNvPr>
          <p:cNvSpPr txBox="1">
            <a:spLocks/>
          </p:cNvSpPr>
          <p:nvPr/>
        </p:nvSpPr>
        <p:spPr>
          <a:xfrm>
            <a:off x="141749" y="8620"/>
            <a:ext cx="4583435" cy="6480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CNN Model Architecture</a:t>
            </a:r>
            <a:endParaRPr lang="ko-KR" altLang="en-US" sz="2500" dirty="0">
              <a:ln>
                <a:solidFill>
                  <a:schemeClr val="tx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1DD130-F2DE-2077-1355-F68DCDC58D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" r="6321"/>
          <a:stretch/>
        </p:blipFill>
        <p:spPr>
          <a:xfrm>
            <a:off x="1002977" y="1844824"/>
            <a:ext cx="5887248" cy="3798437"/>
          </a:xfrm>
          <a:prstGeom prst="rect">
            <a:avLst/>
          </a:prstGeom>
        </p:spPr>
      </p:pic>
      <p:pic>
        <p:nvPicPr>
          <p:cNvPr id="5" name="그림 4" descr="텍스트, 영수증, 흑백이(가) 표시된 사진&#10;&#10;자동 생성된 설명">
            <a:extLst>
              <a:ext uri="{FF2B5EF4-FFF2-40B4-BE49-F238E27FC236}">
                <a16:creationId xmlns:a16="http://schemas.microsoft.com/office/drawing/2014/main" id="{C571C7C2-AD27-2A43-DE5C-8432AD472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68" y="1462472"/>
            <a:ext cx="1727357" cy="48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6897A4E-FFC6-4F93-8665-265ADBD042C9}"/>
              </a:ext>
            </a:extLst>
          </p:cNvPr>
          <p:cNvGrpSpPr/>
          <p:nvPr/>
        </p:nvGrpSpPr>
        <p:grpSpPr>
          <a:xfrm>
            <a:off x="532113" y="908051"/>
            <a:ext cx="9030987" cy="469044"/>
            <a:chOff x="792163" y="908050"/>
            <a:chExt cx="8928100" cy="63781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3B30BB9-9F39-47C6-AE81-09E73310ADEF}"/>
                </a:ext>
              </a:extLst>
            </p:cNvPr>
            <p:cNvSpPr/>
            <p:nvPr/>
          </p:nvSpPr>
          <p:spPr>
            <a:xfrm>
              <a:off x="792163" y="908050"/>
              <a:ext cx="8928100" cy="637817"/>
            </a:xfrm>
            <a:prstGeom prst="roundRect">
              <a:avLst/>
            </a:prstGeom>
            <a:solidFill>
              <a:srgbClr val="0083CB"/>
            </a:solidFill>
            <a:ln w="57150" cap="rnd" cmpd="sng" algn="ctr">
              <a:solidFill>
                <a:srgbClr val="8FD2F7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wrap="none" lIns="0" tIns="0" rIns="0" bIns="0" rtlCol="0" anchor="ctr" anchorCtr="0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87">
              <a:extLst>
                <a:ext uri="{FF2B5EF4-FFF2-40B4-BE49-F238E27FC236}">
                  <a16:creationId xmlns:a16="http://schemas.microsoft.com/office/drawing/2014/main" id="{B9A2B02C-88A0-4433-BF09-6B1741A0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350" y="1024148"/>
              <a:ext cx="8523956" cy="460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30000"/>
                </a:spcBef>
                <a:buClr>
                  <a:srgbClr val="C08900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6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marL="0" lvl="1" indent="-197064" defTabSz="1067640" eaLnBrk="1" hangingPunct="1">
                <a:lnSpc>
                  <a:spcPct val="100000"/>
                </a:lnSpc>
                <a:spcBef>
                  <a:spcPct val="0"/>
                </a:spcBef>
                <a:buClr>
                  <a:schemeClr val="bg1">
                    <a:lumMod val="95000"/>
                  </a:schemeClr>
                </a:buClr>
                <a:buSzPct val="140000"/>
                <a:buFont typeface="Wingdings" panose="05000000000000000000" pitchFamily="2" charset="2"/>
                <a:buChar char="§"/>
                <a:tabLst>
                  <a:tab pos="6150461" algn="l"/>
                </a:tabLst>
                <a:defRPr/>
              </a:pP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저해상도 적외선 영상기반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AI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네트워크 테스트 </a:t>
              </a:r>
              <a:r>
                <a:rPr lang="en-US" altLang="ko-KR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이준희 </a:t>
              </a:r>
              <a:endParaRPr lang="en-US" altLang="ko-KR" sz="1600" b="1" dirty="0">
                <a:ln>
                  <a:solidFill>
                    <a:srgbClr val="8FD2F7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" name="제목 1"/>
          <p:cNvSpPr txBox="1">
            <a:spLocks/>
          </p:cNvSpPr>
          <p:nvPr/>
        </p:nvSpPr>
        <p:spPr>
          <a:xfrm>
            <a:off x="168845" y="44624"/>
            <a:ext cx="4583435" cy="6480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2800" dirty="0">
              <a:ln>
                <a:solidFill>
                  <a:schemeClr val="tx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6376" y="332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한국공대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E92389C-B7C9-DC8B-974C-53C2109FA570}"/>
              </a:ext>
            </a:extLst>
          </p:cNvPr>
          <p:cNvSpPr txBox="1">
            <a:spLocks/>
          </p:cNvSpPr>
          <p:nvPr/>
        </p:nvSpPr>
        <p:spPr>
          <a:xfrm>
            <a:off x="141749" y="8620"/>
            <a:ext cx="4583435" cy="6480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5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2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RetinaNet</a:t>
            </a:r>
            <a:r>
              <a:rPr lang="en-US" altLang="ko-KR" sz="2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Object Detection</a:t>
            </a:r>
            <a:endParaRPr lang="ko-KR" altLang="en-US" sz="2200" dirty="0">
              <a:ln>
                <a:solidFill>
                  <a:schemeClr val="tx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91710F-0E08-0B0C-9BCA-3564F9214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8" y="2858541"/>
            <a:ext cx="4136162" cy="30963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81A715-21BD-15E4-4869-12535E280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21"/>
          <a:stretch/>
        </p:blipFill>
        <p:spPr>
          <a:xfrm>
            <a:off x="5391264" y="2833569"/>
            <a:ext cx="3753504" cy="31462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6955AC-B94C-BDF6-479B-508638E5D130}"/>
              </a:ext>
            </a:extLst>
          </p:cNvPr>
          <p:cNvSpPr txBox="1"/>
          <p:nvPr/>
        </p:nvSpPr>
        <p:spPr>
          <a:xfrm>
            <a:off x="673288" y="1678271"/>
            <a:ext cx="811143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- Object Detection </a:t>
            </a:r>
            <a:r>
              <a:rPr kumimoji="1" lang="ko-KR" altLang="en-US" dirty="0"/>
              <a:t>가능 하지만 </a:t>
            </a:r>
            <a:r>
              <a:rPr kumimoji="1" lang="en-US" altLang="ko-KR" dirty="0" err="1"/>
              <a:t>RaspberryPi</a:t>
            </a:r>
            <a:r>
              <a:rPr kumimoji="1" lang="ko-KR" altLang="en-US" dirty="0"/>
              <a:t>에서 실시간 처리는 불가능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SSD </a:t>
            </a:r>
            <a:r>
              <a:rPr kumimoji="1" lang="ko-KR" altLang="en-US" dirty="0"/>
              <a:t>로 모델 변경 시 </a:t>
            </a:r>
            <a:r>
              <a:rPr kumimoji="1" lang="en-US" altLang="ko-KR" dirty="0" err="1"/>
              <a:t>RealTime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지원할 것으로 예상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7648F-7D9C-37A0-04D9-0FD6CB48C922}"/>
              </a:ext>
            </a:extLst>
          </p:cNvPr>
          <p:cNvSpPr txBox="1"/>
          <p:nvPr/>
        </p:nvSpPr>
        <p:spPr>
          <a:xfrm>
            <a:off x="7268016" y="3835258"/>
            <a:ext cx="2286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</a:rPr>
              <a:t>1 fps</a:t>
            </a:r>
            <a:r>
              <a:rPr kumimoji="1" lang="ko-KR" altLang="en-US" sz="1600" dirty="0">
                <a:solidFill>
                  <a:schemeClr val="bg1"/>
                </a:solidFill>
              </a:rPr>
              <a:t> 당 </a:t>
            </a:r>
            <a:r>
              <a:rPr kumimoji="1" lang="en-US" altLang="ko-KR" sz="1600" dirty="0">
                <a:solidFill>
                  <a:schemeClr val="bg1"/>
                </a:solidFill>
              </a:rPr>
              <a:t>30</a:t>
            </a:r>
            <a:r>
              <a:rPr kumimoji="1" lang="ko-KR" altLang="en-US" sz="1600" dirty="0">
                <a:solidFill>
                  <a:schemeClr val="bg1"/>
                </a:solidFill>
              </a:rPr>
              <a:t>초 소요</a:t>
            </a:r>
          </a:p>
        </p:txBody>
      </p:sp>
    </p:spTree>
    <p:extLst>
      <p:ext uri="{BB962C8B-B14F-4D97-AF65-F5344CB8AC3E}">
        <p14:creationId xmlns:p14="http://schemas.microsoft.com/office/powerpoint/2010/main" val="218911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6897A4E-FFC6-4F93-8665-265ADBD042C9}"/>
              </a:ext>
            </a:extLst>
          </p:cNvPr>
          <p:cNvGrpSpPr/>
          <p:nvPr/>
        </p:nvGrpSpPr>
        <p:grpSpPr>
          <a:xfrm>
            <a:off x="532113" y="908051"/>
            <a:ext cx="9030987" cy="469044"/>
            <a:chOff x="792163" y="908050"/>
            <a:chExt cx="8928100" cy="63781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3B30BB9-9F39-47C6-AE81-09E73310ADEF}"/>
                </a:ext>
              </a:extLst>
            </p:cNvPr>
            <p:cNvSpPr/>
            <p:nvPr/>
          </p:nvSpPr>
          <p:spPr>
            <a:xfrm>
              <a:off x="792163" y="908050"/>
              <a:ext cx="8928100" cy="637817"/>
            </a:xfrm>
            <a:prstGeom prst="roundRect">
              <a:avLst/>
            </a:prstGeom>
            <a:solidFill>
              <a:srgbClr val="0083CB"/>
            </a:solidFill>
            <a:ln w="57150" cap="rnd" cmpd="sng" algn="ctr">
              <a:solidFill>
                <a:srgbClr val="8FD2F7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wrap="none" lIns="0" tIns="0" rIns="0" bIns="0" rtlCol="0" anchor="ctr" anchorCtr="0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87">
              <a:extLst>
                <a:ext uri="{FF2B5EF4-FFF2-40B4-BE49-F238E27FC236}">
                  <a16:creationId xmlns:a16="http://schemas.microsoft.com/office/drawing/2014/main" id="{B9A2B02C-88A0-4433-BF09-6B1741A0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350" y="1024148"/>
              <a:ext cx="8523956" cy="460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lnSpc>
                  <a:spcPct val="130000"/>
                </a:lnSpc>
                <a:spcBef>
                  <a:spcPct val="30000"/>
                </a:spcBef>
                <a:buClr>
                  <a:srgbClr val="C08900"/>
                </a:buClr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6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lnSpc>
                  <a:spcPct val="130000"/>
                </a:lnSpc>
                <a:spcBef>
                  <a:spcPct val="30000"/>
                </a:spcBef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ct val="30000"/>
                </a:spcBef>
                <a:spcAft>
                  <a:spcPct val="0"/>
                </a:spcAft>
                <a:buBlip>
                  <a:blip r:embed="rId3"/>
                </a:buBlip>
                <a:defRPr sz="1400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marL="0" lvl="1" indent="-197064" defTabSz="1067640" eaLnBrk="1" hangingPunct="1">
                <a:lnSpc>
                  <a:spcPct val="100000"/>
                </a:lnSpc>
                <a:spcBef>
                  <a:spcPct val="0"/>
                </a:spcBef>
                <a:buClr>
                  <a:schemeClr val="bg1">
                    <a:lumMod val="95000"/>
                  </a:schemeClr>
                </a:buClr>
                <a:buSzPct val="140000"/>
                <a:buFont typeface="Wingdings" panose="05000000000000000000" pitchFamily="2" charset="2"/>
                <a:buChar char="§"/>
                <a:tabLst>
                  <a:tab pos="6150461" algn="l"/>
                </a:tabLst>
                <a:defRPr/>
              </a:pP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고해상도 </a:t>
              </a:r>
              <a:r>
                <a:rPr lang="ko-KR" altLang="en-US" sz="1600" b="1" dirty="0" err="1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경량화된</a:t>
              </a:r>
              <a:r>
                <a:rPr lang="ko-KR" altLang="en-US" sz="1600" b="1" dirty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 딥러닝 네트워크 알고리즘 구현</a:t>
              </a:r>
              <a:endParaRPr lang="en-US" altLang="ko-KR" sz="1600" b="1" dirty="0">
                <a:ln>
                  <a:solidFill>
                    <a:srgbClr val="8FD2F7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" name="제목 1"/>
          <p:cNvSpPr txBox="1">
            <a:spLocks/>
          </p:cNvSpPr>
          <p:nvPr/>
        </p:nvSpPr>
        <p:spPr>
          <a:xfrm>
            <a:off x="168845" y="44624"/>
            <a:ext cx="4583435" cy="6480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결과 및 향후 계획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0D14C-1F5E-4416-9010-B4AF74668C3F}"/>
              </a:ext>
            </a:extLst>
          </p:cNvPr>
          <p:cNvSpPr txBox="1"/>
          <p:nvPr/>
        </p:nvSpPr>
        <p:spPr>
          <a:xfrm>
            <a:off x="719832" y="2095816"/>
            <a:ext cx="7655240" cy="1451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국내학술대회 발표</a:t>
            </a: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/>
              <a:t>열화상 영상 </a:t>
            </a:r>
            <a:r>
              <a:rPr lang="en-US" altLang="ko-KR" dirty="0"/>
              <a:t>Super Resolution </a:t>
            </a:r>
            <a:r>
              <a:rPr lang="ko-KR" altLang="en-US" dirty="0"/>
              <a:t>모델 성능 비교 및 </a:t>
            </a:r>
            <a:r>
              <a:rPr lang="en-US" altLang="ko-KR" dirty="0"/>
              <a:t>IR </a:t>
            </a:r>
            <a:r>
              <a:rPr lang="ko-KR" altLang="en-US" dirty="0"/>
              <a:t>영상 </a:t>
            </a:r>
            <a:r>
              <a:rPr lang="en-US" altLang="ko-KR" dirty="0"/>
              <a:t>Fine-tuning, </a:t>
            </a:r>
            <a:r>
              <a:rPr lang="ko-KR" altLang="en-US" dirty="0" err="1"/>
              <a:t>한국방송미디어공학회</a:t>
            </a:r>
            <a:r>
              <a:rPr lang="en-US" altLang="ko-KR" dirty="0"/>
              <a:t>, 2023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endParaRPr lang="en-US" altLang="ko-KR" dirty="0"/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고해상도 기반 </a:t>
            </a:r>
            <a:r>
              <a:rPr lang="ko-KR" altLang="en-US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경령화된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딥러닝 네트워크 설계 및 테스트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저해상도 기반 한계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6376" y="332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한국공대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85D4CF-9EE6-4D0E-939F-F0EDCFADA36B}"/>
              </a:ext>
            </a:extLst>
          </p:cNvPr>
          <p:cNvSpPr/>
          <p:nvPr/>
        </p:nvSpPr>
        <p:spPr>
          <a:xfrm>
            <a:off x="719832" y="1772816"/>
            <a:ext cx="1656184" cy="32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현재까지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C63DFD-4FEF-E178-B92E-1DFB24D2392F}"/>
              </a:ext>
            </a:extLst>
          </p:cNvPr>
          <p:cNvSpPr/>
          <p:nvPr/>
        </p:nvSpPr>
        <p:spPr>
          <a:xfrm>
            <a:off x="719832" y="3708804"/>
            <a:ext cx="1656184" cy="32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향후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06B8A-9248-EC78-0553-89531C0974B3}"/>
              </a:ext>
            </a:extLst>
          </p:cNvPr>
          <p:cNvSpPr txBox="1"/>
          <p:nvPr/>
        </p:nvSpPr>
        <p:spPr>
          <a:xfrm>
            <a:off x="719832" y="4271553"/>
            <a:ext cx="7655240" cy="1146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95%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이상 </a:t>
            </a:r>
            <a:r>
              <a:rPr lang="ko-KR" altLang="en-US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인식정확도를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가지는 </a:t>
            </a: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fast &amp; lightweight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네트워크 구현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임베디드 시스템용 딥러닝 알고리즘 구현 및 성능 최적화 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fontAlgn="base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특허 </a:t>
            </a: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건 </a:t>
            </a:r>
            <a:r>
              <a:rPr lang="ko-KR" altLang="en-US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출헌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필요</a:t>
            </a:r>
          </a:p>
        </p:txBody>
      </p:sp>
    </p:spTree>
    <p:extLst>
      <p:ext uri="{BB962C8B-B14F-4D97-AF65-F5344CB8AC3E}">
        <p14:creationId xmlns:p14="http://schemas.microsoft.com/office/powerpoint/2010/main" val="2331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15393</TotalTime>
  <Words>329</Words>
  <Application>Microsoft Office PowerPoint</Application>
  <PresentationFormat>사용자 지정</PresentationFormat>
  <Paragraphs>79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HY견고딕</vt:lpstr>
      <vt:lpstr>Arial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poooi57@gmail.com</dc:creator>
  <cp:lastModifiedBy>TUKorea707</cp:lastModifiedBy>
  <cp:revision>670</cp:revision>
  <cp:lastPrinted>2022-06-16T00:28:24Z</cp:lastPrinted>
  <dcterms:created xsi:type="dcterms:W3CDTF">2014-08-04T07:03:03Z</dcterms:created>
  <dcterms:modified xsi:type="dcterms:W3CDTF">2023-09-20T11:21:08Z</dcterms:modified>
</cp:coreProperties>
</file>